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51"/>
  </p:notesMasterIdLst>
  <p:sldIdLst>
    <p:sldId id="256" r:id="rId5"/>
    <p:sldId id="314" r:id="rId6"/>
    <p:sldId id="315" r:id="rId7"/>
    <p:sldId id="349" r:id="rId8"/>
    <p:sldId id="350" r:id="rId9"/>
    <p:sldId id="316" r:id="rId10"/>
    <p:sldId id="347" r:id="rId11"/>
    <p:sldId id="321" r:id="rId12"/>
    <p:sldId id="352" r:id="rId13"/>
    <p:sldId id="318" r:id="rId14"/>
    <p:sldId id="325" r:id="rId15"/>
    <p:sldId id="319" r:id="rId16"/>
    <p:sldId id="323" r:id="rId17"/>
    <p:sldId id="324" r:id="rId18"/>
    <p:sldId id="257" r:id="rId19"/>
    <p:sldId id="258" r:id="rId20"/>
    <p:sldId id="259" r:id="rId21"/>
    <p:sldId id="260" r:id="rId22"/>
    <p:sldId id="261" r:id="rId23"/>
    <p:sldId id="262" r:id="rId24"/>
    <p:sldId id="277" r:id="rId25"/>
    <p:sldId id="279" r:id="rId26"/>
    <p:sldId id="278" r:id="rId27"/>
    <p:sldId id="283" r:id="rId28"/>
    <p:sldId id="284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6" r:id="rId38"/>
    <p:sldId id="338" r:id="rId39"/>
    <p:sldId id="339" r:id="rId40"/>
    <p:sldId id="341" r:id="rId41"/>
    <p:sldId id="342" r:id="rId42"/>
    <p:sldId id="343" r:id="rId43"/>
    <p:sldId id="344" r:id="rId44"/>
    <p:sldId id="280" r:id="rId45"/>
    <p:sldId id="282" r:id="rId46"/>
    <p:sldId id="285" r:id="rId47"/>
    <p:sldId id="348" r:id="rId48"/>
    <p:sldId id="328" r:id="rId49"/>
    <p:sldId id="346" r:id="rId50"/>
  </p:sldIdLst>
  <p:sldSz cx="9144000" cy="5143500" type="screen16x9"/>
  <p:notesSz cx="6858000" cy="9144000"/>
  <p:embeddedFontLst>
    <p:embeddedFont>
      <p:font typeface="Helvetica World Bold" panose="020B0604020202020204" charset="-128"/>
      <p:regular r:id="rId52"/>
    </p:embeddedFont>
    <p:embeddedFont>
      <p:font typeface="ＭＳ Ｐゴシック" panose="020B0600070205080204" pitchFamily="34" charset="-128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Playfair Display" panose="000005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ok.geemap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43.png"/><Relationship Id="rId9" Type="http://schemas.openxmlformats.org/officeDocument/2006/relationships/hyperlink" Target="https://geopandas.org/en/stable/getting_started/install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ynw.github.io/geog386/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166889" y="174914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GEOG  286 &amp; </a:t>
            </a: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386 PYTHON PROGRAMMING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64520"/>
            <a:ext cx="2922104" cy="9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TA: Shradha Birdika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D016-57FF-A79B-7880-01A039C6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9 (MAR 10)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Midterm (Take Home Exam)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11 (MAR 24)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AAG Conference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57175" indent="-257175"/>
            <a:r>
              <a:rPr lang="en-US" dirty="0">
                <a:solidFill>
                  <a:schemeClr val="tx1"/>
                </a:solidFill>
              </a:rPr>
              <a:t>Week 15 &amp; 16 (APR 14)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7F82-A88A-5959-7FC0-DFA65785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Labs: 9 in total.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For any graded assignment, if the you do not agree with the grade received, the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instructor must be notified within one week after the assignment is graded.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midterm exam &amp; One Final Project (Oral presentation and paper report)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56C9-7546-B9CC-A592-AD2B59A7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64527"/>
            <a:ext cx="8143462" cy="1410656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 fontAlgn="t"/>
            <a:r>
              <a:rPr lang="en-US" b="1" dirty="0">
                <a:solidFill>
                  <a:schemeClr val="tx1"/>
                </a:solidFill>
              </a:rPr>
              <a:t>9 labs (70%):                                         </a:t>
            </a:r>
            <a:r>
              <a:rPr lang="en-US" dirty="0">
                <a:solidFill>
                  <a:schemeClr val="tx1"/>
                </a:solidFill>
              </a:rPr>
              <a:t>700 points (70%)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Midterm exam (15%):                  </a:t>
            </a:r>
            <a:r>
              <a:rPr lang="en-US" dirty="0">
                <a:solidFill>
                  <a:schemeClr val="tx1"/>
                </a:solidFill>
              </a:rPr>
              <a:t>         150 points (15%)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Final Project (15%)  </a:t>
            </a:r>
            <a:r>
              <a:rPr lang="en-US" dirty="0">
                <a:solidFill>
                  <a:schemeClr val="tx1"/>
                </a:solidFill>
              </a:rPr>
              <a:t>                             150 points (15%)</a:t>
            </a:r>
          </a:p>
          <a:p>
            <a:pPr marL="0" indent="0" fontAlgn="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                   1000 points total (100%)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2" y="1766017"/>
            <a:ext cx="3302832" cy="32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5" y="749449"/>
            <a:ext cx="7229061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“</a:t>
            </a:r>
            <a:r>
              <a:rPr lang="en-US" b="1" dirty="0" err="1">
                <a:solidFill>
                  <a:schemeClr val="tx1"/>
                </a:solidFill>
              </a:rPr>
              <a:t>geog</a:t>
            </a:r>
            <a:r>
              <a:rPr lang="en-US" b="1" dirty="0">
                <a:solidFill>
                  <a:schemeClr val="tx1"/>
                </a:solidFill>
              </a:rPr>
              <a:t>-Python</a:t>
            </a:r>
            <a:r>
              <a:rPr lang="en-US" dirty="0">
                <a:solidFill>
                  <a:schemeClr val="tx1"/>
                </a:solidFill>
              </a:rPr>
              <a:t>” as the subject of the email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1578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Emailing the TA and Instructor</a:t>
            </a:r>
          </a:p>
        </p:txBody>
      </p:sp>
    </p:spTree>
    <p:extLst>
      <p:ext uri="{BB962C8B-B14F-4D97-AF65-F5344CB8AC3E}">
        <p14:creationId xmlns:p14="http://schemas.microsoft.com/office/powerpoint/2010/main" val="3194467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Visiting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707" y="1044627"/>
            <a:ext cx="3383819" cy="3365870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56626" y="1050983"/>
            <a:ext cx="2954667" cy="3193623"/>
            <a:chOff x="5240120" y="1070263"/>
            <a:chExt cx="2634872" cy="3027324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3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Bivariate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Logistics regression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PCA 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GWR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Spatial Autocorrelation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6982147" y="1594422"/>
            <a:ext cx="1400605" cy="123138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3157810" y="1044627"/>
            <a:ext cx="2998816" cy="3384646"/>
            <a:chOff x="5240120" y="1070263"/>
            <a:chExt cx="2634872" cy="32084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5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ctr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31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</a:t>
              </a:r>
              <a:r>
                <a:rPr lang="en-US" altLang="zh-CN" sz="1200" b="1" dirty="0">
                  <a:ea typeface="Calibri"/>
                  <a:cs typeface="Calibri"/>
                </a:rPr>
                <a:t>eodatabase</a:t>
              </a:r>
              <a:endParaRPr lang="en-US" sz="1200" b="1" dirty="0">
                <a:ea typeface="Calibri"/>
                <a:cs typeface="Calibri"/>
              </a:endParaRP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SQL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Proximity Analysis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Geometry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Raster processing</a:t>
              </a:r>
            </a:p>
            <a:p>
              <a:pPr marL="257175" indent="-257175">
                <a:buAutoNum type="arabicPeriod"/>
              </a:pPr>
              <a:r>
                <a:rPr lang="en-US" sz="1200" b="1" dirty="0" err="1">
                  <a:ea typeface="Calibri"/>
                  <a:cs typeface="Calibri"/>
                </a:rPr>
                <a:t>PostSQL</a:t>
              </a:r>
              <a:r>
                <a:rPr lang="en-US" sz="1200" b="1" dirty="0">
                  <a:ea typeface="Calibri"/>
                  <a:cs typeface="Calibri"/>
                </a:rPr>
                <a:t> with python</a:t>
              </a:r>
            </a:p>
            <a:p>
              <a:pPr marL="257175" indent="-257175">
                <a:buAutoNum type="arabicPeriod"/>
              </a:pPr>
              <a:r>
                <a:rPr lang="en-US" sz="12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321" y="1508073"/>
            <a:ext cx="1387500" cy="1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52975" y="2328445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3" name="AutoShape 3"/>
          <p:cNvSpPr/>
          <p:nvPr/>
        </p:nvSpPr>
        <p:spPr>
          <a:xfrm>
            <a:off x="5117877" y="4579144"/>
            <a:ext cx="19271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sp>
        <p:nvSpPr>
          <p:cNvPr id="7" name="TextBox 7"/>
          <p:cNvSpPr txBox="1"/>
          <p:nvPr/>
        </p:nvSpPr>
        <p:spPr>
          <a:xfrm>
            <a:off x="3976052" y="726186"/>
            <a:ext cx="4080968" cy="22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2"/>
              </a:lnSpc>
              <a:spcBef>
                <a:spcPct val="0"/>
              </a:spcBef>
            </a:pPr>
            <a:r>
              <a:rPr lang="en-US" sz="1358" spc="308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PYTHON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4182" y="1576496"/>
            <a:ext cx="4984707" cy="34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3010" spc="1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SHRADHA BIRDIKA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4051" y="2469915"/>
            <a:ext cx="3564969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OFFICE HOURS: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WEDNESDAY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2:00 - 4:00 PM</a:t>
            </a:r>
          </a:p>
          <a:p>
            <a:pPr algn="ctr">
              <a:lnSpc>
                <a:spcPts val="2606"/>
              </a:lnSpc>
            </a:pPr>
            <a:endParaRPr lang="en-US" sz="2208" spc="11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JF 123</a:t>
            </a:r>
          </a:p>
          <a:p>
            <a:pPr algn="ctr">
              <a:lnSpc>
                <a:spcPts val="2606"/>
              </a:lnSpc>
            </a:pPr>
            <a:r>
              <a:rPr lang="en-US" sz="2208" spc="11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(ADP MA GIS LAB)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6052" y="1081256"/>
            <a:ext cx="4080968" cy="1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"/>
              </a:lnSpc>
              <a:spcBef>
                <a:spcPct val="0"/>
              </a:spcBef>
            </a:pPr>
            <a:r>
              <a:rPr lang="en-US" sz="958" spc="217">
                <a:solidFill>
                  <a:srgbClr val="2B2C3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COURSE ASSISTANT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687490-E834-FF29-23A9-E102DE4C1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30405" r="8865" b="4299"/>
          <a:stretch/>
        </p:blipFill>
        <p:spPr>
          <a:xfrm>
            <a:off x="642897" y="718248"/>
            <a:ext cx="2881285" cy="384171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598-AD74-48FD-8B23-57349AE8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9731"/>
            <a:ext cx="7896860" cy="2031325"/>
          </a:xfrm>
        </p:spPr>
        <p:txBody>
          <a:bodyPr/>
          <a:lstStyle/>
          <a:p>
            <a:r>
              <a:rPr lang="en-US" dirty="0"/>
              <a:t>Course Material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0A99-B09B-4F83-ABBA-4433EF2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091798"/>
            <a:ext cx="7971900" cy="35394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https://gisynw.github.io/geog386/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8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9071">
            <a:off x="6159872" y="-361405"/>
            <a:ext cx="3171070" cy="3714181"/>
            <a:chOff x="0" y="0"/>
            <a:chExt cx="4597400" cy="5384800"/>
          </a:xfrm>
        </p:grpSpPr>
        <p:sp>
          <p:nvSpPr>
            <p:cNvPr id="3" name="Freeform 3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2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5" name="Freeform 5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3"/>
              <a:stretch>
                <a:fillRect l="-156" r="-70774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431011">
            <a:off x="4339858" y="1873701"/>
            <a:ext cx="3171070" cy="3714181"/>
            <a:chOff x="0" y="0"/>
            <a:chExt cx="4597400" cy="5384800"/>
          </a:xfrm>
        </p:grpSpPr>
        <p:sp>
          <p:nvSpPr>
            <p:cNvPr id="26" name="Freeform 26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4"/>
              <a:stretch>
                <a:fillRect l="-22536" r="-22536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t="-19433" b="-19433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65485" y="436509"/>
            <a:ext cx="364666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Education</a:t>
            </a:r>
          </a:p>
          <a:p>
            <a:pPr algn="l"/>
            <a:endParaRPr lang="en-US" b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Clark University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Master of Science;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Geographic Information Science (MS-GIS)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Expected Graduation: May 2025</a:t>
            </a:r>
          </a:p>
          <a:p>
            <a:pPr algn="l"/>
            <a:endParaRPr lang="en-US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Bachelor of Arts;</a:t>
            </a: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algn="l"/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Geography major, GIS concentration, Economics minor </a:t>
            </a:r>
          </a:p>
          <a:p>
            <a:pPr algn="l"/>
            <a:r>
              <a:rPr lang="en-US" i="1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Graduated Summa Cum Laude: May 2024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/>
            <a:r>
              <a:rPr lang="en-US" b="1" i="1" u="sng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Hobbies</a:t>
            </a:r>
          </a:p>
          <a:p>
            <a:pPr algn="l"/>
            <a:endParaRPr lang="en-US" b="1" i="1" u="sng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Traveling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Adventure Sports</a:t>
            </a:r>
          </a:p>
          <a:p>
            <a:pPr marL="228600" indent="-228600">
              <a:buFont typeface="Wingdings" pitchFamily="2" charset="2"/>
              <a:buChar char="q"/>
            </a:pPr>
            <a:r>
              <a:rPr lang="en-US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Astronomy</a:t>
            </a:r>
          </a:p>
          <a:p>
            <a:pPr algn="l"/>
            <a:endParaRPr lang="en-US" i="1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7" y="855466"/>
            <a:ext cx="8429253" cy="4001632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is your funniest thing that happened during your winter break? 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5093-8CA1-4710-90AC-527B704B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C0C0C"/>
                </a:solidFill>
                <a:latin typeface="Calibri"/>
                <a:ea typeface="Calibri"/>
                <a:cs typeface="Calibri"/>
              </a:rPr>
              <a:t>Please Register two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DF4-3DFE-4FC5-B107-8053A8901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6527"/>
            <a:ext cx="7792720" cy="3368096"/>
          </a:xfrm>
        </p:spPr>
        <p:txBody>
          <a:bodyPr>
            <a:normAutofit/>
          </a:bodyPr>
          <a:lstStyle/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 Python Programming</a:t>
            </a:r>
          </a:p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30274 Computer PROG for GIS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52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813" y="948532"/>
            <a:ext cx="7931426" cy="336809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Monday: 9:00 – 10:15 AM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Thursday: 9:00 – 10:15 AM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b="0" i="0" dirty="0">
                <a:solidFill>
                  <a:srgbClr val="151618"/>
                </a:solidFill>
                <a:effectLst/>
                <a:latin typeface="Open Sans" panose="020B0606030504020204" pitchFamily="34" charset="0"/>
              </a:rPr>
              <a:t>Jonas Clark Hall JC103</a:t>
            </a:r>
            <a:endParaRPr lang="en-US" dirty="0">
              <a:solidFill>
                <a:schemeClr val="tx1"/>
              </a:solidFill>
            </a:endParaRP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Friday: 9:00 – 10:15 AM</a:t>
            </a: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Hours: Tuesday &amp; T</a:t>
            </a:r>
            <a:r>
              <a:rPr lang="en-US" altLang="zh-CN" dirty="0">
                <a:solidFill>
                  <a:schemeClr val="tx1"/>
                </a:solidFill>
              </a:rPr>
              <a:t>hursday</a:t>
            </a:r>
            <a:r>
              <a:rPr lang="en-US" dirty="0">
                <a:solidFill>
                  <a:schemeClr val="tx1"/>
                </a:solidFill>
              </a:rPr>
              <a:t>: 1: 30 – 2:30 PM (or by 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Instructor Office Location: Geography Main Office, Jeff 220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527C7-7982-9BC7-6392-CC027EC2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DDE7-427F-0BA7-7EB5-8CE02C7D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3E6E-26CA-E07E-B8C2-BBED94E3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6" y="1047123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8 (MAR 3)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Spring Break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20383-D99C-44EC-D579-A83FD243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C7962-4E94-8B97-2580-026251FC9015}"/>
              </a:ext>
            </a:extLst>
          </p:cNvPr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D7C63-C205-CC1C-B73B-33227CFA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3" y="166046"/>
            <a:ext cx="6430242" cy="44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442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1358</Words>
  <Application>Microsoft Office PowerPoint</Application>
  <PresentationFormat>On-screen Show (16:9)</PresentationFormat>
  <Paragraphs>268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Wingdings</vt:lpstr>
      <vt:lpstr>ＭＳ Ｐゴシック</vt:lpstr>
      <vt:lpstr>Open Sans</vt:lpstr>
      <vt:lpstr>Courier New</vt:lpstr>
      <vt:lpstr>Helvetica World Bold</vt:lpstr>
      <vt:lpstr>Calibri</vt:lpstr>
      <vt:lpstr>Playfair Display</vt:lpstr>
      <vt:lpstr>Arial</vt:lpstr>
      <vt:lpstr>Arila</vt:lpstr>
      <vt:lpstr>Simple Light</vt:lpstr>
      <vt:lpstr>PowerPoint Presentation</vt:lpstr>
      <vt:lpstr>Yanan Wu – Visiting Assistant Professor</vt:lpstr>
      <vt:lpstr>Teaching</vt:lpstr>
      <vt:lpstr>PowerPoint Presentation</vt:lpstr>
      <vt:lpstr>PowerPoint Presentation</vt:lpstr>
      <vt:lpstr>How about you?</vt:lpstr>
      <vt:lpstr>Please Register two modules </vt:lpstr>
      <vt:lpstr>Course Format</vt:lpstr>
      <vt:lpstr>Course Schedule</vt:lpstr>
      <vt:lpstr>Course Schedule</vt:lpstr>
      <vt:lpstr>Course Requirements</vt:lpstr>
      <vt:lpstr>Grade</vt:lpstr>
      <vt:lpstr>Textbook </vt:lpstr>
      <vt:lpstr>PowerPoint Presentation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Course Material on GitHub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16</cp:revision>
  <dcterms:modified xsi:type="dcterms:W3CDTF">2025-01-09T17:10:49Z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